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64F8E-F3F0-4336-8E13-B445507368F5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88445-F950-4C80-BBCD-D63C0F0C6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5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9404-F3D7-4E73-EF43-0D053441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045EE-3677-FE18-AA3F-95EACC795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177ED-84AA-C36A-8463-B999E2A6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B498E-0163-5D9F-CE33-51D16DA6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81E00-5938-CB08-CAB0-398757AC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8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9F1C-B387-CD8E-1F68-0C7583E7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AA81DA-CEA1-CB10-7A7C-01D9386C4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34D1C-CFE9-251D-6D22-D957C147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32A09-633B-61DF-D89F-9E0732E0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EEEA0-F7D1-DD31-2E5C-ED0F737C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5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BB73C-1379-3A3D-0C8E-B1AA2BA96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4AE4B-CDF9-72E3-176C-8769D6917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1A073-2C6B-90D8-6AC5-B6F6AC67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76BD6-1B46-5DB0-44C3-4A822288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E7E5C-8D9D-40DC-0370-E880A15A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6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16FB-DBA4-16CC-A7D8-221B98FA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CB1CE-8C3D-DF76-40B7-72293C792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44A79-0C9F-7057-8C25-CD56444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C2737-DD1E-5317-2BBB-97703EC6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7F6B8-A502-DC39-3AC2-1331A801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6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7867F-9D5C-273D-0119-BD462D24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763CC-12E6-704B-A39F-BDBFA9EE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E69F-A844-C594-D8ED-0EAF9DBE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43067-A091-29C5-E7B6-E9C8CDF3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236A-D0E3-E7D7-84C6-F3381BA4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7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E45C-3DC9-25FC-3B7C-1FC24D88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1578E-A1B9-1BCB-5FB5-2DD5810FB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1905C-869B-5D1C-FFD3-6301D2B3A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3A964-8688-1EC5-A7E5-5FD2CD848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AC33D-E476-BD1B-DA55-8E7009461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2E05A-EF35-8E04-9264-D4DD6D3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8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75A2-4655-6B7E-0E06-2B5198BE8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0A389-601B-4535-C5AD-44D89A16E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67212-9B22-E474-534D-650D87FA8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B46D13-5D04-DE6D-B6B6-FE1E4C71A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0B31E-6288-B6FE-2D34-CC4E23CAED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FB68D-DDBB-9FC0-895F-12CB3BA8F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0BFB7-998B-25AC-321F-C53FC6AF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336B7D-1218-39DD-3B67-45D11B43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7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C5E7-61DF-4E3F-EBFF-4E492FE2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8D57A-2861-93A2-07B6-A66199BB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93BB7-403B-4DC5-B9BD-8230F132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596D2-5438-EAC5-AB8E-5AC831A2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315DB-746E-3A05-7273-4CD37A139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943C8-9F62-6F16-E880-E83E1422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7A614-E4C9-DC52-7834-DA8AF1255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7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4865-C8F5-7C1B-E5B4-5C78844D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7D3D7-94EA-0347-26CD-A56EA3286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ADC39-8430-DF4C-6E9F-51E85506E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5C792-EE07-B410-A944-F128B180A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113A4-9882-7C40-50EC-AF73A89F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69781-6B1D-26FE-D9D4-66D3B094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916E-7903-C220-7349-BCDCEA366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ECF48-A81E-F83E-16A7-933854E92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AB86A-44E5-F28D-EF71-DE10D672E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0B8FCB-78C4-1D8A-AE4B-DDFC80C5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6401B-2B76-F67E-72C2-D5CB0241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A2B1-0129-FD03-684C-DB199D46D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0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AA2ED-3B7A-E150-A56A-295B23AB1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B5B01-E1CD-87A3-869B-1D62E11FF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E359E-8B2B-CE26-575A-3086E38D7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1E15-4DDD-411D-AED7-1466794C7C4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5250-F75A-5176-A9D8-266E7CF90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74092-F8C8-7272-78DE-3A011BA980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37291-7117-46D5-9755-826A30528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0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7EA19D-28F7-FED8-4060-E2097D001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C9915-E6FF-C5F0-F4E1-0BE66761B729}"/>
              </a:ext>
            </a:extLst>
          </p:cNvPr>
          <p:cNvSpPr txBox="1"/>
          <p:nvPr/>
        </p:nvSpPr>
        <p:spPr>
          <a:xfrm>
            <a:off x="326294" y="1000991"/>
            <a:ext cx="11539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Helvetica" panose="020B0604020202020204" pitchFamily="34" charset="0"/>
              </a:rPr>
              <a:t>Implement 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Helvetica" panose="020B0604020202020204" pitchFamily="34" charset="0"/>
              </a:rPr>
              <a:t>Online </a:t>
            </a:r>
            <a:r>
              <a:rPr lang="en-US" sz="2800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Helvetica" panose="020B0604020202020204" pitchFamily="34" charset="0"/>
              </a:rPr>
              <a:t>Simultaneous Localization And Mapping (SLAM)</a:t>
            </a:r>
          </a:p>
          <a:p>
            <a:pPr algn="ctr"/>
            <a:r>
              <a:rPr lang="en-US" sz="2800" b="1" i="0" u="none" strike="noStrike" dirty="0">
                <a:solidFill>
                  <a:schemeClr val="bg2">
                    <a:lumMod val="10000"/>
                  </a:schemeClr>
                </a:solidFill>
                <a:effectLst/>
                <a:latin typeface="Helvetica" panose="020B0604020202020204" pitchFamily="34" charset="0"/>
              </a:rPr>
              <a:t>with Lidar Scans in MATLAB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490B0-84BE-EB7A-A889-E9A5FC71A0C3}"/>
              </a:ext>
            </a:extLst>
          </p:cNvPr>
          <p:cNvSpPr txBox="1"/>
          <p:nvPr/>
        </p:nvSpPr>
        <p:spPr>
          <a:xfrm>
            <a:off x="4317948" y="2100944"/>
            <a:ext cx="355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Professors:  J. </a:t>
            </a:r>
            <a:r>
              <a:rPr lang="en-US" b="1" dirty="0" err="1"/>
              <a:t>Cacace</a:t>
            </a:r>
            <a:r>
              <a:rPr lang="en-US" b="1" dirty="0"/>
              <a:t> &amp; F. Ruggiero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C2848-6ECC-A986-2C34-A6C5691E7A18}"/>
              </a:ext>
            </a:extLst>
          </p:cNvPr>
          <p:cNvSpPr txBox="1"/>
          <p:nvPr/>
        </p:nvSpPr>
        <p:spPr>
          <a:xfrm>
            <a:off x="4224728" y="2470276"/>
            <a:ext cx="374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Student: </a:t>
            </a:r>
            <a:r>
              <a:rPr lang="en-US" b="1" dirty="0" err="1"/>
              <a:t>Arash</a:t>
            </a:r>
            <a:r>
              <a:rPr lang="en-US" b="1" dirty="0"/>
              <a:t> Hashemi (P44000038)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B41E3C-F623-BBB0-1D8C-523972CA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539" y="6238699"/>
            <a:ext cx="1602921" cy="47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52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9/18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3" y="1297257"/>
            <a:ext cx="4776498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Some changes in the example code:</a:t>
              </a:r>
              <a:endParaRPr lang="en-US" sz="20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0A34B52-9B95-8176-5CA4-23A7DD076DCD}"/>
              </a:ext>
            </a:extLst>
          </p:cNvPr>
          <p:cNvSpPr txBox="1"/>
          <p:nvPr/>
        </p:nvSpPr>
        <p:spPr>
          <a:xfrm>
            <a:off x="1568824" y="1789780"/>
            <a:ext cx="5778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own robot trajectory to have a more complex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more loop 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all steps that a loop closure is present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57CA1-84C8-AD20-1DAA-0ECA4F441546}"/>
              </a:ext>
            </a:extLst>
          </p:cNvPr>
          <p:cNvGrpSpPr/>
          <p:nvPr/>
        </p:nvGrpSpPr>
        <p:grpSpPr>
          <a:xfrm>
            <a:off x="826443" y="3538433"/>
            <a:ext cx="4776498" cy="400110"/>
            <a:chOff x="826443" y="1297257"/>
            <a:chExt cx="4776498" cy="400110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A2006DF4-7BB0-C9B1-A99E-38753C073B5A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3A915B-7CBC-7BF7-088D-F696451BD5C3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The aim of the code:</a:t>
              </a:r>
              <a:endParaRPr lang="en-US" sz="20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6D3AE86-69D5-007B-14B9-E23B395DC81F}"/>
              </a:ext>
            </a:extLst>
          </p:cNvPr>
          <p:cNvSpPr txBox="1"/>
          <p:nvPr/>
        </p:nvSpPr>
        <p:spPr>
          <a:xfrm>
            <a:off x="1568824" y="4030956"/>
            <a:ext cx="5110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Visualizing the motion of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Performing SLAM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Visualizing the mapping and optimization in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Obtaining occupancy grid map</a:t>
            </a:r>
          </a:p>
        </p:txBody>
      </p:sp>
    </p:spTree>
    <p:extLst>
      <p:ext uri="{BB962C8B-B14F-4D97-AF65-F5344CB8AC3E}">
        <p14:creationId xmlns:p14="http://schemas.microsoft.com/office/powerpoint/2010/main" val="127175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10/18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707886"/>
            <a:chOff x="826443" y="1297257"/>
            <a:chExt cx="4776498" cy="707886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Importing, declaring, and modifying the trajectory, environment, and objects</a:t>
              </a:r>
              <a:endParaRPr lang="en-US" sz="2000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0718B02-6A18-B75B-393A-659882A85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311" y="2005143"/>
            <a:ext cx="6467447" cy="38785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B5FDF1-913D-16AD-74E6-4A7F1F506D6D}"/>
              </a:ext>
            </a:extLst>
          </p:cNvPr>
          <p:cNvGrpSpPr/>
          <p:nvPr/>
        </p:nvGrpSpPr>
        <p:grpSpPr>
          <a:xfrm>
            <a:off x="1524001" y="2841814"/>
            <a:ext cx="6777318" cy="707887"/>
            <a:chOff x="1524001" y="2832849"/>
            <a:chExt cx="6777318" cy="707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0D90D-52EE-D561-9A38-AB586C3A9D79}"/>
                </a:ext>
              </a:extLst>
            </p:cNvPr>
            <p:cNvSpPr/>
            <p:nvPr/>
          </p:nvSpPr>
          <p:spPr>
            <a:xfrm>
              <a:off x="1524001" y="2832849"/>
              <a:ext cx="6777318" cy="707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1F69C0-E3A3-7717-E1C5-852482F1E0DF}"/>
                </a:ext>
              </a:extLst>
            </p:cNvPr>
            <p:cNvSpPr txBox="1"/>
            <p:nvPr/>
          </p:nvSpPr>
          <p:spPr>
            <a:xfrm>
              <a:off x="1524001" y="3002126"/>
              <a:ext cx="2205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Virtual reality world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0D86FD-CB06-6806-7BB3-90535FAC9D5E}"/>
              </a:ext>
            </a:extLst>
          </p:cNvPr>
          <p:cNvGrpSpPr/>
          <p:nvPr/>
        </p:nvGrpSpPr>
        <p:grpSpPr>
          <a:xfrm>
            <a:off x="1524001" y="3654884"/>
            <a:ext cx="6777318" cy="707887"/>
            <a:chOff x="1524001" y="2832849"/>
            <a:chExt cx="6777318" cy="7078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1B9D73-F061-582E-B269-A6C208042809}"/>
                </a:ext>
              </a:extLst>
            </p:cNvPr>
            <p:cNvSpPr/>
            <p:nvPr/>
          </p:nvSpPr>
          <p:spPr>
            <a:xfrm>
              <a:off x="1524001" y="2832849"/>
              <a:ext cx="6777318" cy="707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6786BD-DE58-A76A-FBF6-4DEAAA1F628E}"/>
                </a:ext>
              </a:extLst>
            </p:cNvPr>
            <p:cNvSpPr txBox="1"/>
            <p:nvPr/>
          </p:nvSpPr>
          <p:spPr>
            <a:xfrm>
              <a:off x="1524001" y="3002126"/>
              <a:ext cx="2205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Objects defining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73FBF4-1948-C5B2-7599-57054AD53AAF}"/>
              </a:ext>
            </a:extLst>
          </p:cNvPr>
          <p:cNvGrpSpPr/>
          <p:nvPr/>
        </p:nvGrpSpPr>
        <p:grpSpPr>
          <a:xfrm>
            <a:off x="1524000" y="4467954"/>
            <a:ext cx="9188823" cy="1350140"/>
            <a:chOff x="1524001" y="2832849"/>
            <a:chExt cx="6777318" cy="70788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F3F92A-8BF9-5FDA-0F02-2333075165E8}"/>
                </a:ext>
              </a:extLst>
            </p:cNvPr>
            <p:cNvSpPr/>
            <p:nvPr/>
          </p:nvSpPr>
          <p:spPr>
            <a:xfrm>
              <a:off x="1524001" y="2832849"/>
              <a:ext cx="6777318" cy="707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D7DA24-C24B-59C5-3B58-3C4EDA035C77}"/>
                </a:ext>
              </a:extLst>
            </p:cNvPr>
            <p:cNvSpPr txBox="1"/>
            <p:nvPr/>
          </p:nvSpPr>
          <p:spPr>
            <a:xfrm>
              <a:off x="1524001" y="3074481"/>
              <a:ext cx="2205318" cy="19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Objects modification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310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11/18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Virtual code window</a:t>
              </a:r>
              <a:endParaRPr lang="en-US" sz="2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CB489C8-790B-DE00-38C9-2C54BB8BA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02" y="2252915"/>
            <a:ext cx="5360532" cy="39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12/18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Defining the SLAM object and its setup</a:t>
              </a:r>
              <a:endParaRPr lang="en-US" sz="20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06F5E32-779F-3DA6-D2F6-4B2F0365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573" y="2430667"/>
            <a:ext cx="6035314" cy="1732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707504-8ECF-C8AE-EA38-312F7AC15624}"/>
              </a:ext>
            </a:extLst>
          </p:cNvPr>
          <p:cNvSpPr txBox="1"/>
          <p:nvPr/>
        </p:nvSpPr>
        <p:spPr>
          <a:xfrm>
            <a:off x="1287242" y="4496114"/>
            <a:ext cx="895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Lidar Range is 10 meter by default. Due to the noise in long distance observations, it is set to 8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Resolution, threshold and radius of loop closure can change the resulting map.</a:t>
            </a:r>
          </a:p>
        </p:txBody>
      </p:sp>
    </p:spTree>
    <p:extLst>
      <p:ext uri="{BB962C8B-B14F-4D97-AF65-F5344CB8AC3E}">
        <p14:creationId xmlns:p14="http://schemas.microsoft.com/office/powerpoint/2010/main" val="202149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13/18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Performing loop</a:t>
              </a:r>
              <a:endParaRPr lang="en-US" sz="200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A91F9AC-838B-B3D7-0EDA-0C482AA6F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28" y="1781527"/>
            <a:ext cx="6500423" cy="48010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BF825C-02B5-637D-4B76-8A2DE7A1F915}"/>
              </a:ext>
            </a:extLst>
          </p:cNvPr>
          <p:cNvGrpSpPr/>
          <p:nvPr/>
        </p:nvGrpSpPr>
        <p:grpSpPr>
          <a:xfrm>
            <a:off x="995082" y="2465297"/>
            <a:ext cx="8704729" cy="869574"/>
            <a:chOff x="1524001" y="2832849"/>
            <a:chExt cx="6777318" cy="7078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A54452-9D65-8F54-2570-A63F9637ED0F}"/>
                </a:ext>
              </a:extLst>
            </p:cNvPr>
            <p:cNvSpPr/>
            <p:nvPr/>
          </p:nvSpPr>
          <p:spPr>
            <a:xfrm>
              <a:off x="1524001" y="2832849"/>
              <a:ext cx="6777318" cy="707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ACFF8D-C73F-1103-D1CC-50AF4FD329D1}"/>
                </a:ext>
              </a:extLst>
            </p:cNvPr>
            <p:cNvSpPr txBox="1"/>
            <p:nvPr/>
          </p:nvSpPr>
          <p:spPr>
            <a:xfrm>
              <a:off x="1524001" y="3002126"/>
              <a:ext cx="2408007" cy="486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Robot Motion and Lidar scan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9A8EF9-5445-CBC5-1DC2-9E6DDF32045F}"/>
              </a:ext>
            </a:extLst>
          </p:cNvPr>
          <p:cNvGrpSpPr/>
          <p:nvPr/>
        </p:nvGrpSpPr>
        <p:grpSpPr>
          <a:xfrm>
            <a:off x="995081" y="3668014"/>
            <a:ext cx="8704729" cy="2215714"/>
            <a:chOff x="1524001" y="2832849"/>
            <a:chExt cx="6777318" cy="7078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F69380-B173-ABE2-9B5D-2D1E67938609}"/>
                </a:ext>
              </a:extLst>
            </p:cNvPr>
            <p:cNvSpPr/>
            <p:nvPr/>
          </p:nvSpPr>
          <p:spPr>
            <a:xfrm>
              <a:off x="1524001" y="2832849"/>
              <a:ext cx="6777318" cy="7078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2681A4-4096-9857-E9D2-D741182F43B0}"/>
                </a:ext>
              </a:extLst>
            </p:cNvPr>
            <p:cNvSpPr txBox="1"/>
            <p:nvPr/>
          </p:nvSpPr>
          <p:spPr>
            <a:xfrm>
              <a:off x="1572087" y="3005357"/>
              <a:ext cx="2408007" cy="294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Mapping visualization</a:t>
              </a:r>
            </a:p>
            <a:p>
              <a:r>
                <a:rPr lang="en-US" dirty="0"/>
                <a:t>Loop Closure visualization</a:t>
              </a:r>
            </a:p>
            <a:p>
              <a:r>
                <a:rPr lang="en-US" dirty="0"/>
                <a:t>Optimization visualization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01AD0-7E0C-7D7B-85DE-E5103BC1F0F2}"/>
              </a:ext>
            </a:extLst>
          </p:cNvPr>
          <p:cNvCxnSpPr/>
          <p:nvPr/>
        </p:nvCxnSpPr>
        <p:spPr>
          <a:xfrm flipH="1">
            <a:off x="3438702" y="3491755"/>
            <a:ext cx="1142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76B0C7-3C29-43B8-724F-44649FEFAF74}"/>
              </a:ext>
            </a:extLst>
          </p:cNvPr>
          <p:cNvSpPr txBox="1"/>
          <p:nvPr/>
        </p:nvSpPr>
        <p:spPr>
          <a:xfrm>
            <a:off x="1534654" y="3302435"/>
            <a:ext cx="30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Verifying scan data</a:t>
            </a:r>
          </a:p>
        </p:txBody>
      </p:sp>
    </p:spTree>
    <p:extLst>
      <p:ext uri="{BB962C8B-B14F-4D97-AF65-F5344CB8AC3E}">
        <p14:creationId xmlns:p14="http://schemas.microsoft.com/office/powerpoint/2010/main" val="88410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14/18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Showing results</a:t>
              </a:r>
              <a:endParaRPr lang="en-US" sz="20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707504-8ECF-C8AE-EA38-312F7AC15624}"/>
              </a:ext>
            </a:extLst>
          </p:cNvPr>
          <p:cNvSpPr txBox="1"/>
          <p:nvPr/>
        </p:nvSpPr>
        <p:spPr>
          <a:xfrm>
            <a:off x="923010" y="2287819"/>
            <a:ext cx="895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Printing all steps that there is a loop closure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D656D6-6C6B-FBD8-82F3-B486A958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10" y="2722496"/>
            <a:ext cx="10493649" cy="975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613820-A622-2CA3-AF3C-BD92EF496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10" y="4844093"/>
            <a:ext cx="5601185" cy="967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E15C89-F584-B7BE-F05D-0A1BEE06B48E}"/>
              </a:ext>
            </a:extLst>
          </p:cNvPr>
          <p:cNvSpPr txBox="1"/>
          <p:nvPr/>
        </p:nvSpPr>
        <p:spPr>
          <a:xfrm>
            <a:off x="923010" y="4421502"/>
            <a:ext cx="895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Plotting the resulting pose and map</a:t>
            </a:r>
          </a:p>
        </p:txBody>
      </p:sp>
    </p:spTree>
    <p:extLst>
      <p:ext uri="{BB962C8B-B14F-4D97-AF65-F5344CB8AC3E}">
        <p14:creationId xmlns:p14="http://schemas.microsoft.com/office/powerpoint/2010/main" val="104823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15/18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6039206" cy="646331"/>
            <a:chOff x="163286" y="556593"/>
            <a:chExt cx="603920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5462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Implementation in MATLAB</a:t>
              </a:r>
            </a:p>
          </p:txBody>
        </p:sp>
        <p:pic>
          <p:nvPicPr>
            <p:cNvPr id="22" name="Graphic 21" descr="Web design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DBC500-E7DF-69F7-8F27-F7AA3F9225DF}"/>
              </a:ext>
            </a:extLst>
          </p:cNvPr>
          <p:cNvGrpSpPr/>
          <p:nvPr/>
        </p:nvGrpSpPr>
        <p:grpSpPr>
          <a:xfrm>
            <a:off x="826442" y="1297257"/>
            <a:ext cx="9411252" cy="400110"/>
            <a:chOff x="826443" y="1297257"/>
            <a:chExt cx="4776498" cy="400110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382920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060313" y="1297257"/>
              <a:ext cx="4542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Occupancy grid map</a:t>
              </a:r>
              <a:endParaRPr lang="en-US" sz="20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6707504-8ECF-C8AE-EA38-312F7AC15624}"/>
              </a:ext>
            </a:extLst>
          </p:cNvPr>
          <p:cNvSpPr txBox="1"/>
          <p:nvPr/>
        </p:nvSpPr>
        <p:spPr>
          <a:xfrm>
            <a:off x="1287242" y="1793455"/>
            <a:ext cx="8950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Occupancy grid map is to set binary values for free and occupied cells, and 0.5 for unknowns.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76012-EC95-4CF2-5E8C-4D6E4C4CC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706" y="2520400"/>
            <a:ext cx="6407523" cy="18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01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16/18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2138266" cy="646331"/>
            <a:chOff x="163286" y="556593"/>
            <a:chExt cx="21382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156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Results</a:t>
              </a:r>
            </a:p>
          </p:txBody>
        </p:sp>
        <p:pic>
          <p:nvPicPr>
            <p:cNvPr id="22" name="Graphic 21" descr="Presentation with pie chart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Performing and Optimization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F641A-874B-6429-622C-0C061D816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108" y="2170011"/>
            <a:ext cx="4279427" cy="3713717"/>
          </a:xfrm>
          <a:prstGeom prst="rect">
            <a:avLst/>
          </a:prstGeom>
        </p:spPr>
      </p:pic>
      <p:pic>
        <p:nvPicPr>
          <p:cNvPr id="7" name="slam_VxsB5jOz">
            <a:hlinkClick r:id="" action="ppaction://media"/>
            <a:extLst>
              <a:ext uri="{FF2B5EF4-FFF2-40B4-BE49-F238E27FC236}">
                <a16:creationId xmlns:a16="http://schemas.microsoft.com/office/drawing/2014/main" id="{7AA964CB-9CE1-84E5-A97B-FCA8CCA680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7213" y="2317456"/>
            <a:ext cx="4753523" cy="37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17/18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2138266" cy="646331"/>
            <a:chOff x="163286" y="556593"/>
            <a:chExt cx="21382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156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Results</a:t>
              </a:r>
            </a:p>
          </p:txBody>
        </p:sp>
        <p:pic>
          <p:nvPicPr>
            <p:cNvPr id="22" name="Graphic 21" descr="Presentation with pie chart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Steps and true positions with closure loop</a:t>
            </a: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46C1C7-079F-8769-913F-E1D41439D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644" y="1959765"/>
            <a:ext cx="7873562" cy="43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6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256216" y="5987533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18/18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2138266" cy="646331"/>
            <a:chOff x="163286" y="556593"/>
            <a:chExt cx="21382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156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Results</a:t>
              </a:r>
            </a:p>
          </p:txBody>
        </p:sp>
        <p:pic>
          <p:nvPicPr>
            <p:cNvPr id="22" name="Graphic 21" descr="Presentation with pie chart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Occupancy grid map</a:t>
            </a:r>
            <a:endParaRPr lang="en-US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8924C-17CB-E156-BEB6-8AE656F3F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388" y="1998188"/>
            <a:ext cx="4435224" cy="43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3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1/18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B70144-5468-5362-FA91-C22CA3F154E2}"/>
              </a:ext>
            </a:extLst>
          </p:cNvPr>
          <p:cNvSpPr txBox="1"/>
          <p:nvPr/>
        </p:nvSpPr>
        <p:spPr>
          <a:xfrm>
            <a:off x="2002109" y="1539948"/>
            <a:ext cx="3697679" cy="2943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/>
              <a:t>Background Knowledge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What has been done?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Implementation in MATLAB</a:t>
            </a:r>
          </a:p>
          <a:p>
            <a:pPr>
              <a:lnSpc>
                <a:spcPct val="200000"/>
              </a:lnSpc>
            </a:pPr>
            <a:r>
              <a:rPr lang="en-US" sz="2400" b="1" dirty="0"/>
              <a:t>Results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2191486" cy="646331"/>
            <a:chOff x="163286" y="556593"/>
            <a:chExt cx="219148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16145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Outline</a:t>
              </a:r>
            </a:p>
          </p:txBody>
        </p:sp>
        <p:pic>
          <p:nvPicPr>
            <p:cNvPr id="22" name="Graphic 21" descr="List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1C2069-273F-BD2A-F8D4-68C7E9752E55}"/>
              </a:ext>
            </a:extLst>
          </p:cNvPr>
          <p:cNvGrpSpPr/>
          <p:nvPr/>
        </p:nvGrpSpPr>
        <p:grpSpPr>
          <a:xfrm>
            <a:off x="1655118" y="1934811"/>
            <a:ext cx="259406" cy="2400021"/>
            <a:chOff x="1521769" y="1963386"/>
            <a:chExt cx="252603" cy="2496788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1521769" y="1963386"/>
              <a:ext cx="227737" cy="217715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DAA42D9-746E-E254-D1FA-4D520AF49772}"/>
                </a:ext>
              </a:extLst>
            </p:cNvPr>
            <p:cNvSpPr/>
            <p:nvPr/>
          </p:nvSpPr>
          <p:spPr>
            <a:xfrm>
              <a:off x="1546635" y="2718459"/>
              <a:ext cx="227737" cy="217715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843D63A0-A2DE-8192-B820-F0B593AF1FD6}"/>
                </a:ext>
              </a:extLst>
            </p:cNvPr>
            <p:cNvSpPr/>
            <p:nvPr/>
          </p:nvSpPr>
          <p:spPr>
            <a:xfrm>
              <a:off x="1546635" y="3480459"/>
              <a:ext cx="227737" cy="217715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9A840A79-7841-307E-051C-B62BAFE3800B}"/>
                </a:ext>
              </a:extLst>
            </p:cNvPr>
            <p:cNvSpPr/>
            <p:nvPr/>
          </p:nvSpPr>
          <p:spPr>
            <a:xfrm>
              <a:off x="1546635" y="4242459"/>
              <a:ext cx="227737" cy="217715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493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9E5F0B-1E91-2D69-E2D8-75F0FBC87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078366" y="2846295"/>
            <a:ext cx="10035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Thanks for your attention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43712E-AAAA-DED4-A7FF-96344A0A5A44}"/>
              </a:ext>
            </a:extLst>
          </p:cNvPr>
          <p:cNvCxnSpPr/>
          <p:nvPr/>
        </p:nvCxnSpPr>
        <p:spPr>
          <a:xfrm>
            <a:off x="2864223" y="3738282"/>
            <a:ext cx="64635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97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2/18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696686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530189"/>
            <a:ext cx="7318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Localization</a:t>
            </a:r>
            <a:r>
              <a:rPr lang="en-US" sz="2800" dirty="0"/>
              <a:t>: Estimating the position of the robot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F7476E53-63AA-DB4D-2159-B0AEAF9F0CC7}"/>
              </a:ext>
            </a:extLst>
          </p:cNvPr>
          <p:cNvSpPr/>
          <p:nvPr/>
        </p:nvSpPr>
        <p:spPr>
          <a:xfrm>
            <a:off x="826443" y="2688686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37CF0-128A-FA6B-C394-76F6BBA8BB00}"/>
              </a:ext>
            </a:extLst>
          </p:cNvPr>
          <p:cNvSpPr txBox="1"/>
          <p:nvPr/>
        </p:nvSpPr>
        <p:spPr>
          <a:xfrm>
            <a:off x="1133475" y="2522189"/>
            <a:ext cx="7892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Mapping</a:t>
            </a:r>
            <a:r>
              <a:rPr lang="en-US" sz="2800" dirty="0"/>
              <a:t>: Draw a map representing the environment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9B0A23C-BFB9-DFEB-AEC5-52D35ADCD69F}"/>
              </a:ext>
            </a:extLst>
          </p:cNvPr>
          <p:cNvSpPr/>
          <p:nvPr/>
        </p:nvSpPr>
        <p:spPr>
          <a:xfrm>
            <a:off x="826443" y="3680686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EB0B1-02B2-3545-C2A0-B854FCDE53EC}"/>
              </a:ext>
            </a:extLst>
          </p:cNvPr>
          <p:cNvSpPr txBox="1"/>
          <p:nvPr/>
        </p:nvSpPr>
        <p:spPr>
          <a:xfrm>
            <a:off x="1133475" y="3514189"/>
            <a:ext cx="7619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Environment’s map could help finding the position.</a:t>
            </a:r>
          </a:p>
          <a:p>
            <a:r>
              <a:rPr lang="en-US" sz="2800" dirty="0"/>
              <a:t>Position could help to map the environment.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125DDCB1-30FD-F851-92E7-33B99A289857}"/>
              </a:ext>
            </a:extLst>
          </p:cNvPr>
          <p:cNvSpPr/>
          <p:nvPr/>
        </p:nvSpPr>
        <p:spPr>
          <a:xfrm>
            <a:off x="826443" y="4971089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E4E75-32F5-5EE7-9D00-80EE779E5762}"/>
              </a:ext>
            </a:extLst>
          </p:cNvPr>
          <p:cNvSpPr txBox="1"/>
          <p:nvPr/>
        </p:nvSpPr>
        <p:spPr>
          <a:xfrm>
            <a:off x="1133475" y="4804592"/>
            <a:ext cx="8852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SLAM:</a:t>
            </a:r>
            <a:r>
              <a:rPr lang="en-US" sz="2800" dirty="0"/>
              <a:t> Simultaneous Localization and mapping can improve</a:t>
            </a:r>
          </a:p>
          <a:p>
            <a:r>
              <a:rPr lang="en-US" sz="2800" dirty="0"/>
              <a:t>             our estimates of positioning and mapping.</a:t>
            </a:r>
          </a:p>
        </p:txBody>
      </p:sp>
    </p:spTree>
    <p:extLst>
      <p:ext uri="{BB962C8B-B14F-4D97-AF65-F5344CB8AC3E}">
        <p14:creationId xmlns:p14="http://schemas.microsoft.com/office/powerpoint/2010/main" val="4073618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3/18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696686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530189"/>
            <a:ext cx="5322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SLAM algorithms are of two types: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365FB2-B4F1-B5EE-BFF4-32CAF0FA3B01}"/>
              </a:ext>
            </a:extLst>
          </p:cNvPr>
          <p:cNvGrpSpPr/>
          <p:nvPr/>
        </p:nvGrpSpPr>
        <p:grpSpPr>
          <a:xfrm>
            <a:off x="1578891" y="3973634"/>
            <a:ext cx="8963603" cy="1200329"/>
            <a:chOff x="1578891" y="2646819"/>
            <a:chExt cx="8963603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CE6E7-10B8-BED6-5FA7-A2D875F37C9E}"/>
                </a:ext>
              </a:extLst>
            </p:cNvPr>
            <p:cNvSpPr txBox="1"/>
            <p:nvPr/>
          </p:nvSpPr>
          <p:spPr>
            <a:xfrm>
              <a:off x="1578891" y="2646819"/>
              <a:ext cx="8963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b="1" dirty="0"/>
                <a:t>online: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BDE5B8-2D65-015D-7037-E31FD57C0270}"/>
                </a:ext>
              </a:extLst>
            </p:cNvPr>
            <p:cNvSpPr txBox="1"/>
            <p:nvPr/>
          </p:nvSpPr>
          <p:spPr>
            <a:xfrm>
              <a:off x="2995311" y="2646819"/>
              <a:ext cx="71796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Real-time SLAM using filtering techniques such as Kalman Filter and Particle Filter. Continuously building and updating the map.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62E109-606E-B624-9ECF-D88040E1D540}"/>
              </a:ext>
            </a:extLst>
          </p:cNvPr>
          <p:cNvGrpSpPr/>
          <p:nvPr/>
        </p:nvGrpSpPr>
        <p:grpSpPr>
          <a:xfrm>
            <a:off x="1578891" y="2422702"/>
            <a:ext cx="8963603" cy="1200329"/>
            <a:chOff x="1578891" y="4054279"/>
            <a:chExt cx="8963603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5C7252-E60A-B014-0A65-A1320209122D}"/>
                </a:ext>
              </a:extLst>
            </p:cNvPr>
            <p:cNvSpPr txBox="1"/>
            <p:nvPr/>
          </p:nvSpPr>
          <p:spPr>
            <a:xfrm>
              <a:off x="1578891" y="4054279"/>
              <a:ext cx="8963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b="1" dirty="0"/>
                <a:t>Offline: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CA2FD2-5ACD-DF90-35F2-A6CB95606A57}"/>
                </a:ext>
              </a:extLst>
            </p:cNvPr>
            <p:cNvSpPr txBox="1"/>
            <p:nvPr/>
          </p:nvSpPr>
          <p:spPr>
            <a:xfrm>
              <a:off x="3053532" y="4054279"/>
              <a:ext cx="6543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Full SLAM to map the environment using a batch of data (Several consecutive measurements) using smoothing techniques.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43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4/18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696686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530189"/>
            <a:ext cx="4107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to measure Position: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CE6E7-10B8-BED6-5FA7-A2D875F37C9E}"/>
              </a:ext>
            </a:extLst>
          </p:cNvPr>
          <p:cNvSpPr txBox="1"/>
          <p:nvPr/>
        </p:nvSpPr>
        <p:spPr>
          <a:xfrm>
            <a:off x="1578891" y="2102003"/>
            <a:ext cx="896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Odometry-based: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DE5B8-2D65-015D-7037-E31FD57C0270}"/>
              </a:ext>
            </a:extLst>
          </p:cNvPr>
          <p:cNvSpPr txBox="1"/>
          <p:nvPr/>
        </p:nvSpPr>
        <p:spPr>
          <a:xfrm>
            <a:off x="4304162" y="2102003"/>
            <a:ext cx="613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wheel encoders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AC5E9-6CB5-D211-BE2D-EE8582E95728}"/>
              </a:ext>
            </a:extLst>
          </p:cNvPr>
          <p:cNvSpPr txBox="1"/>
          <p:nvPr/>
        </p:nvSpPr>
        <p:spPr>
          <a:xfrm>
            <a:off x="1578891" y="2614171"/>
            <a:ext cx="896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Velocity-based: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D90EB-5875-EF92-C1B9-E95D257D3261}"/>
              </a:ext>
            </a:extLst>
          </p:cNvPr>
          <p:cNvSpPr txBox="1"/>
          <p:nvPr/>
        </p:nvSpPr>
        <p:spPr>
          <a:xfrm>
            <a:off x="4106939" y="2614171"/>
            <a:ext cx="613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IMU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E369E02F-95CD-93AA-F563-3BFCD6D0C251}"/>
              </a:ext>
            </a:extLst>
          </p:cNvPr>
          <p:cNvSpPr/>
          <p:nvPr/>
        </p:nvSpPr>
        <p:spPr>
          <a:xfrm>
            <a:off x="861750" y="3656274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ABB57-426A-4978-76A3-4AB8DB7CDD3D}"/>
              </a:ext>
            </a:extLst>
          </p:cNvPr>
          <p:cNvSpPr txBox="1"/>
          <p:nvPr/>
        </p:nvSpPr>
        <p:spPr>
          <a:xfrm>
            <a:off x="1168782" y="3489777"/>
            <a:ext cx="5216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How to observe the environment: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08BB7-DF6A-2A85-CA56-5940A4479241}"/>
              </a:ext>
            </a:extLst>
          </p:cNvPr>
          <p:cNvSpPr txBox="1"/>
          <p:nvPr/>
        </p:nvSpPr>
        <p:spPr>
          <a:xfrm>
            <a:off x="1614198" y="4061591"/>
            <a:ext cx="8963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Lidar: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BFB80-61BC-B9B0-5156-23438CC088E3}"/>
              </a:ext>
            </a:extLst>
          </p:cNvPr>
          <p:cNvSpPr txBox="1"/>
          <p:nvPr/>
        </p:nvSpPr>
        <p:spPr>
          <a:xfrm>
            <a:off x="2860292" y="4061591"/>
            <a:ext cx="6139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Estimates the distance of an object from sensor </a:t>
            </a:r>
          </a:p>
        </p:txBody>
      </p:sp>
    </p:spTree>
    <p:extLst>
      <p:ext uri="{BB962C8B-B14F-4D97-AF65-F5344CB8AC3E}">
        <p14:creationId xmlns:p14="http://schemas.microsoft.com/office/powerpoint/2010/main" val="62304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5/18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216ACE-7A90-E366-6974-10C708E8772C}"/>
              </a:ext>
            </a:extLst>
          </p:cNvPr>
          <p:cNvGrpSpPr/>
          <p:nvPr/>
        </p:nvGrpSpPr>
        <p:grpSpPr>
          <a:xfrm>
            <a:off x="826443" y="1530189"/>
            <a:ext cx="9518827" cy="1354217"/>
            <a:chOff x="826443" y="1530189"/>
            <a:chExt cx="9518827" cy="1354217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D88748C-34FA-2AC5-B9AC-383C1BCEF06B}"/>
                </a:ext>
              </a:extLst>
            </p:cNvPr>
            <p:cNvSpPr/>
            <p:nvPr/>
          </p:nvSpPr>
          <p:spPr>
            <a:xfrm>
              <a:off x="826443" y="1696686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3EE9EEF-D06E-62F5-4DCC-FD9F18105124}"/>
                </a:ext>
              </a:extLst>
            </p:cNvPr>
            <p:cNvSpPr txBox="1"/>
            <p:nvPr/>
          </p:nvSpPr>
          <p:spPr>
            <a:xfrm>
              <a:off x="1133475" y="1530189"/>
              <a:ext cx="32582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What is Pose Graph?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CE6E7-10B8-BED6-5FA7-A2D875F37C9E}"/>
                </a:ext>
              </a:extLst>
            </p:cNvPr>
            <p:cNvSpPr txBox="1"/>
            <p:nvPr/>
          </p:nvSpPr>
          <p:spPr>
            <a:xfrm>
              <a:off x="1381667" y="2053409"/>
              <a:ext cx="8963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/>
                <a:t>A graph made by nodes (Estimated position), edges (Trajectory between two position, or constraint), and the environment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659411-AA1E-8B9F-0F67-1CDDC940C946}"/>
              </a:ext>
            </a:extLst>
          </p:cNvPr>
          <p:cNvGrpSpPr/>
          <p:nvPr/>
        </p:nvGrpSpPr>
        <p:grpSpPr>
          <a:xfrm>
            <a:off x="826443" y="4633316"/>
            <a:ext cx="9518827" cy="1354217"/>
            <a:chOff x="826443" y="2937687"/>
            <a:chExt cx="9518827" cy="1354217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6C7DF2B1-8711-1CF1-DC11-D37AFED2D4CB}"/>
                </a:ext>
              </a:extLst>
            </p:cNvPr>
            <p:cNvSpPr/>
            <p:nvPr/>
          </p:nvSpPr>
          <p:spPr>
            <a:xfrm>
              <a:off x="826443" y="3104184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030B97-1890-0948-A4CC-637986523E4D}"/>
                </a:ext>
              </a:extLst>
            </p:cNvPr>
            <p:cNvSpPr txBox="1"/>
            <p:nvPr/>
          </p:nvSpPr>
          <p:spPr>
            <a:xfrm>
              <a:off x="1133475" y="2937687"/>
              <a:ext cx="5276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What is Pose Graph Optimization?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F3A729-B225-BE88-BE0D-C277B1B15CD7}"/>
                </a:ext>
              </a:extLst>
            </p:cNvPr>
            <p:cNvSpPr txBox="1"/>
            <p:nvPr/>
          </p:nvSpPr>
          <p:spPr>
            <a:xfrm>
              <a:off x="1381667" y="3460907"/>
              <a:ext cx="89636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400" dirty="0"/>
                <a:t>Compensation for errors in mapping and positioning when observing a previously visited environment using </a:t>
              </a:r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closure loop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69B67D-A8BE-C369-3C91-FEE1B7C05D64}"/>
              </a:ext>
            </a:extLst>
          </p:cNvPr>
          <p:cNvGrpSpPr/>
          <p:nvPr/>
        </p:nvGrpSpPr>
        <p:grpSpPr>
          <a:xfrm>
            <a:off x="826443" y="3125210"/>
            <a:ext cx="9518827" cy="1354217"/>
            <a:chOff x="826443" y="4428818"/>
            <a:chExt cx="9518827" cy="1354217"/>
          </a:xfrm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F8FDF6F-6A64-773F-DD7B-68668B4D38D3}"/>
                </a:ext>
              </a:extLst>
            </p:cNvPr>
            <p:cNvSpPr/>
            <p:nvPr/>
          </p:nvSpPr>
          <p:spPr>
            <a:xfrm>
              <a:off x="826443" y="4595315"/>
              <a:ext cx="233870" cy="209277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5AEF83-AE5A-985A-6A85-7A9BC69F8833}"/>
                </a:ext>
              </a:extLst>
            </p:cNvPr>
            <p:cNvGrpSpPr/>
            <p:nvPr/>
          </p:nvGrpSpPr>
          <p:grpSpPr>
            <a:xfrm>
              <a:off x="1133475" y="4428818"/>
              <a:ext cx="9211795" cy="1354217"/>
              <a:chOff x="1133475" y="4428818"/>
              <a:chExt cx="9211795" cy="135421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EF359-40DD-CD4B-8E4B-CFF8AD3C4D07}"/>
                  </a:ext>
                </a:extLst>
              </p:cNvPr>
              <p:cNvSpPr txBox="1"/>
              <p:nvPr/>
            </p:nvSpPr>
            <p:spPr>
              <a:xfrm>
                <a:off x="1133475" y="4428818"/>
                <a:ext cx="21427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Closure loop: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4F9477-6730-A5A7-FCDC-4B9E4B2FA8C5}"/>
                  </a:ext>
                </a:extLst>
              </p:cNvPr>
              <p:cNvSpPr txBox="1"/>
              <p:nvPr/>
            </p:nvSpPr>
            <p:spPr>
              <a:xfrm>
                <a:off x="1381667" y="4952038"/>
                <a:ext cx="89636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two observations are the same or similar, the algorithm consider them the same region and marks a closed loop</a:t>
                </a:r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218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6/18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Pose Graph Optimization </a:t>
            </a:r>
            <a:r>
              <a:rPr lang="en-US" sz="1600" b="1" dirty="0"/>
              <a:t>(</a:t>
            </a:r>
            <a:r>
              <a:rPr lang="en-US" sz="1600" dirty="0"/>
              <a:t>Source: https://www.youtube.com/watch?v=saVZtgPyyJQ</a:t>
            </a:r>
            <a:r>
              <a:rPr lang="en-US" sz="1600" b="1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E022F3-34EE-D563-5751-A34D0FF23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778" y="2323186"/>
            <a:ext cx="3633165" cy="300633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A62AB64-A3F2-AD28-070D-9B424DF76F57}"/>
              </a:ext>
            </a:extLst>
          </p:cNvPr>
          <p:cNvGrpSpPr/>
          <p:nvPr/>
        </p:nvGrpSpPr>
        <p:grpSpPr>
          <a:xfrm>
            <a:off x="7155019" y="5514396"/>
            <a:ext cx="2146870" cy="369332"/>
            <a:chOff x="4796118" y="5498549"/>
            <a:chExt cx="2146870" cy="3693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CE2772-C241-CECD-7CBD-431CCF1C85DF}"/>
                </a:ext>
              </a:extLst>
            </p:cNvPr>
            <p:cNvSpPr/>
            <p:nvPr/>
          </p:nvSpPr>
          <p:spPr>
            <a:xfrm>
              <a:off x="4796118" y="5540188"/>
              <a:ext cx="2146870" cy="28605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C72420-B22A-D9C0-106B-FFCDEA96A2C7}"/>
                </a:ext>
              </a:extLst>
            </p:cNvPr>
            <p:cNvSpPr txBox="1"/>
            <p:nvPr/>
          </p:nvSpPr>
          <p:spPr>
            <a:xfrm>
              <a:off x="4796118" y="5498549"/>
              <a:ext cx="214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Several Observations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8967BD9-2587-7C69-5B97-37EC9753E793}"/>
              </a:ext>
            </a:extLst>
          </p:cNvPr>
          <p:cNvSpPr/>
          <p:nvPr/>
        </p:nvSpPr>
        <p:spPr>
          <a:xfrm>
            <a:off x="7476569" y="2707341"/>
            <a:ext cx="878541" cy="133574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4BDCE2-3928-DAF8-135E-070DF75580B0}"/>
              </a:ext>
            </a:extLst>
          </p:cNvPr>
          <p:cNvSpPr/>
          <p:nvPr/>
        </p:nvSpPr>
        <p:spPr>
          <a:xfrm rot="2532983">
            <a:off x="7489842" y="3871852"/>
            <a:ext cx="878541" cy="133574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A1BED5-8FFA-BB78-1A6E-0E41024356D9}"/>
              </a:ext>
            </a:extLst>
          </p:cNvPr>
          <p:cNvCxnSpPr/>
          <p:nvPr/>
        </p:nvCxnSpPr>
        <p:spPr>
          <a:xfrm>
            <a:off x="8439943" y="3281082"/>
            <a:ext cx="10088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8CA0FE-A7C2-B417-BC39-A3AAD5EC294D}"/>
              </a:ext>
            </a:extLst>
          </p:cNvPr>
          <p:cNvCxnSpPr>
            <a:cxnSpLocks/>
          </p:cNvCxnSpPr>
          <p:nvPr/>
        </p:nvCxnSpPr>
        <p:spPr>
          <a:xfrm flipV="1">
            <a:off x="8570264" y="3375211"/>
            <a:ext cx="878542" cy="94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2E0BA7-62F8-35D8-6852-B1D8F1F7052D}"/>
              </a:ext>
            </a:extLst>
          </p:cNvPr>
          <p:cNvSpPr txBox="1"/>
          <p:nvPr/>
        </p:nvSpPr>
        <p:spPr>
          <a:xfrm>
            <a:off x="9448806" y="2957916"/>
            <a:ext cx="254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Observation</a:t>
            </a:r>
          </a:p>
          <a:p>
            <a:r>
              <a:rPr lang="en-US" dirty="0"/>
              <a:t>In two different positions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CF8C31-A5E2-AC44-C62B-FE21C660810F}"/>
              </a:ext>
            </a:extLst>
          </p:cNvPr>
          <p:cNvGrpSpPr/>
          <p:nvPr/>
        </p:nvGrpSpPr>
        <p:grpSpPr>
          <a:xfrm>
            <a:off x="1345933" y="5514396"/>
            <a:ext cx="2146870" cy="369332"/>
            <a:chOff x="4796118" y="5498549"/>
            <a:chExt cx="2146870" cy="3693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AFF37BF-8F9D-13E2-F897-9EF79AD834C3}"/>
                </a:ext>
              </a:extLst>
            </p:cNvPr>
            <p:cNvSpPr/>
            <p:nvPr/>
          </p:nvSpPr>
          <p:spPr>
            <a:xfrm>
              <a:off x="4796118" y="5540188"/>
              <a:ext cx="2146870" cy="28605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CAD56C-03A4-B632-F710-A900235A1FBE}"/>
                </a:ext>
              </a:extLst>
            </p:cNvPr>
            <p:cNvSpPr txBox="1"/>
            <p:nvPr/>
          </p:nvSpPr>
          <p:spPr>
            <a:xfrm>
              <a:off x="5342421" y="5498549"/>
              <a:ext cx="1054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Real map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27E0D92-F55D-0640-1273-D51FADEE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4" y="2871089"/>
            <a:ext cx="3633166" cy="2028282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CE1F363C-BB3B-EDB1-7542-C884004CB8EF}"/>
              </a:ext>
            </a:extLst>
          </p:cNvPr>
          <p:cNvSpPr/>
          <p:nvPr/>
        </p:nvSpPr>
        <p:spPr>
          <a:xfrm>
            <a:off x="2142561" y="3281082"/>
            <a:ext cx="1201265" cy="1198088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F0738B-B85C-E185-F73B-1618ED866BF8}"/>
              </a:ext>
            </a:extLst>
          </p:cNvPr>
          <p:cNvSpPr/>
          <p:nvPr/>
        </p:nvSpPr>
        <p:spPr>
          <a:xfrm>
            <a:off x="1640541" y="3119280"/>
            <a:ext cx="1703285" cy="1673654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54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7/18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5268866" cy="646331"/>
            <a:chOff x="163286" y="556593"/>
            <a:chExt cx="5268866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6919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Background Knowledge</a:t>
              </a:r>
            </a:p>
          </p:txBody>
        </p:sp>
        <p:pic>
          <p:nvPicPr>
            <p:cNvPr id="22" name="Graphic 21" descr="Head with gears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Pose Graph Optimization </a:t>
            </a:r>
            <a:r>
              <a:rPr lang="en-US" sz="1600" b="1" dirty="0"/>
              <a:t>(</a:t>
            </a:r>
            <a:r>
              <a:rPr lang="en-US" sz="1600" dirty="0"/>
              <a:t>Source: https://www.youtube.com/watch?v=saVZtgPyyJQ</a:t>
            </a:r>
            <a:r>
              <a:rPr lang="en-US" sz="1600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952EF-7CC5-C24D-8491-5DD0DC491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347" y="2242370"/>
            <a:ext cx="4566295" cy="37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F8F3DF6-675A-28EE-2F4E-AB6776E75049}"/>
              </a:ext>
            </a:extLst>
          </p:cNvPr>
          <p:cNvSpPr/>
          <p:nvPr/>
        </p:nvSpPr>
        <p:spPr>
          <a:xfrm>
            <a:off x="11168743" y="5883728"/>
            <a:ext cx="1023257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D42E3-7291-737B-70F4-60B95F6CD646}"/>
              </a:ext>
            </a:extLst>
          </p:cNvPr>
          <p:cNvSpPr txBox="1"/>
          <p:nvPr/>
        </p:nvSpPr>
        <p:spPr>
          <a:xfrm>
            <a:off x="11326748" y="598753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8/18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06284D-8DF9-4361-2921-744125719599}"/>
              </a:ext>
            </a:extLst>
          </p:cNvPr>
          <p:cNvGrpSpPr/>
          <p:nvPr/>
        </p:nvGrpSpPr>
        <p:grpSpPr>
          <a:xfrm>
            <a:off x="130629" y="415078"/>
            <a:ext cx="4937943" cy="646331"/>
            <a:chOff x="163286" y="556593"/>
            <a:chExt cx="4937943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D26EE-6ADC-80D9-3718-B369499EA682}"/>
                </a:ext>
              </a:extLst>
            </p:cNvPr>
            <p:cNvSpPr txBox="1"/>
            <p:nvPr/>
          </p:nvSpPr>
          <p:spPr>
            <a:xfrm>
              <a:off x="740227" y="556593"/>
              <a:ext cx="43610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What has been done?</a:t>
              </a:r>
            </a:p>
          </p:txBody>
        </p:sp>
        <p:pic>
          <p:nvPicPr>
            <p:cNvPr id="22" name="Graphic 21" descr="Playbook">
              <a:extLst>
                <a:ext uri="{FF2B5EF4-FFF2-40B4-BE49-F238E27FC236}">
                  <a16:creationId xmlns:a16="http://schemas.microsoft.com/office/drawing/2014/main" id="{35C45176-8A95-B832-FDFB-A7B3CE52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286" y="585134"/>
              <a:ext cx="576942" cy="576942"/>
            </a:xfrm>
            <a:prstGeom prst="rect">
              <a:avLst/>
            </a:prstGeom>
          </p:spPr>
        </p:pic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D88748C-34FA-2AC5-B9AC-383C1BCEF06B}"/>
              </a:ext>
            </a:extLst>
          </p:cNvPr>
          <p:cNvSpPr/>
          <p:nvPr/>
        </p:nvSpPr>
        <p:spPr>
          <a:xfrm>
            <a:off x="826443" y="1382920"/>
            <a:ext cx="233870" cy="209277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E9EEF-D06E-62F5-4DCC-FD9F18105124}"/>
              </a:ext>
            </a:extLst>
          </p:cNvPr>
          <p:cNvSpPr txBox="1"/>
          <p:nvPr/>
        </p:nvSpPr>
        <p:spPr>
          <a:xfrm>
            <a:off x="1133475" y="1216423"/>
            <a:ext cx="10035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Implement online SLAM using lidar scans </a:t>
            </a:r>
            <a:endParaRPr lang="en-US" sz="16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3F47AD-BA34-1179-E1C7-5A5DD110DC5E}"/>
              </a:ext>
            </a:extLst>
          </p:cNvPr>
          <p:cNvGrpSpPr/>
          <p:nvPr/>
        </p:nvGrpSpPr>
        <p:grpSpPr>
          <a:xfrm>
            <a:off x="1427365" y="2474258"/>
            <a:ext cx="9369564" cy="2930970"/>
            <a:chOff x="1129552" y="2187388"/>
            <a:chExt cx="9369564" cy="293097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CA97FA-CA6A-CF12-0EBF-6CA676A9F260}"/>
                </a:ext>
              </a:extLst>
            </p:cNvPr>
            <p:cNvSpPr/>
            <p:nvPr/>
          </p:nvSpPr>
          <p:spPr>
            <a:xfrm>
              <a:off x="1129552" y="3466544"/>
              <a:ext cx="1649505" cy="69028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Robot’s</a:t>
              </a:r>
            </a:p>
            <a:p>
              <a:pPr algn="ctr"/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Trajectory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49CF03-DC66-3BA8-9811-D5F9A09CC8A4}"/>
                </a:ext>
              </a:extLst>
            </p:cNvPr>
            <p:cNvSpPr/>
            <p:nvPr/>
          </p:nvSpPr>
          <p:spPr>
            <a:xfrm>
              <a:off x="3148776" y="2187388"/>
              <a:ext cx="1835600" cy="29309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28C44C-0E39-B53F-D613-E90EC11C8F64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779057" y="3811685"/>
              <a:ext cx="2707342" cy="21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39C14E-4214-3DD7-F9CF-D1E82B573014}"/>
                </a:ext>
              </a:extLst>
            </p:cNvPr>
            <p:cNvSpPr txBox="1"/>
            <p:nvPr/>
          </p:nvSpPr>
          <p:spPr>
            <a:xfrm>
              <a:off x="3497350" y="4586196"/>
              <a:ext cx="11384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Simulink® 3D</a:t>
              </a:r>
              <a:endParaRPr lang="fa-IR" sz="1400" dirty="0">
                <a:solidFill>
                  <a:schemeClr val="accent2">
                    <a:lumMod val="50000"/>
                  </a:schemeClr>
                </a:solidFill>
              </a:endParaRPr>
            </a:p>
            <a:p>
              <a:pPr algn="ctr"/>
              <a:r>
                <a:rPr lang="en-US" sz="1400" dirty="0">
                  <a:solidFill>
                    <a:schemeClr val="accent2">
                      <a:lumMod val="50000"/>
                    </a:schemeClr>
                  </a:solidFill>
                </a:rPr>
                <a:t>Animation™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61D07-8A3D-C9DF-21C9-B86FA61A0E3A}"/>
                </a:ext>
              </a:extLst>
            </p:cNvPr>
            <p:cNvGrpSpPr/>
            <p:nvPr/>
          </p:nvGrpSpPr>
          <p:grpSpPr>
            <a:xfrm>
              <a:off x="3612433" y="2278510"/>
              <a:ext cx="842682" cy="842682"/>
              <a:chOff x="3810000" y="2501153"/>
              <a:chExt cx="842682" cy="84268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4E38D24-339A-6F39-94E5-D68B08323628}"/>
                  </a:ext>
                </a:extLst>
              </p:cNvPr>
              <p:cNvSpPr/>
              <p:nvPr/>
            </p:nvSpPr>
            <p:spPr>
              <a:xfrm>
                <a:off x="3810000" y="2501153"/>
                <a:ext cx="842682" cy="842682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CD0838-7A08-42B2-8590-056F9F32FCBE}"/>
                  </a:ext>
                </a:extLst>
              </p:cNvPr>
              <p:cNvSpPr txBox="1"/>
              <p:nvPr/>
            </p:nvSpPr>
            <p:spPr>
              <a:xfrm>
                <a:off x="3907374" y="2737828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Lidar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9E7D34D-CA1C-5C3E-F38F-4ECC8BBD2B88}"/>
                </a:ext>
              </a:extLst>
            </p:cNvPr>
            <p:cNvCxnSpPr>
              <a:stCxn id="12" idx="4"/>
              <a:endCxn id="26" idx="3"/>
            </p:cNvCxnSpPr>
            <p:nvPr/>
          </p:nvCxnSpPr>
          <p:spPr>
            <a:xfrm>
              <a:off x="4033774" y="3121192"/>
              <a:ext cx="0" cy="7131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70247F-2C56-6366-C4C1-BC77BC2A3ED9}"/>
                </a:ext>
              </a:extLst>
            </p:cNvPr>
            <p:cNvGrpSpPr/>
            <p:nvPr/>
          </p:nvGrpSpPr>
          <p:grpSpPr>
            <a:xfrm>
              <a:off x="3725915" y="3467844"/>
              <a:ext cx="681321" cy="440580"/>
              <a:chOff x="3444293" y="3909494"/>
              <a:chExt cx="1685865" cy="100316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3C94F3A-C216-D472-07FC-D10DF91C324F}"/>
                  </a:ext>
                </a:extLst>
              </p:cNvPr>
              <p:cNvGrpSpPr/>
              <p:nvPr/>
            </p:nvGrpSpPr>
            <p:grpSpPr>
              <a:xfrm>
                <a:off x="3444293" y="4491317"/>
                <a:ext cx="1685865" cy="421342"/>
                <a:chOff x="3500757" y="4491317"/>
                <a:chExt cx="1094016" cy="421342"/>
              </a:xfrm>
              <a:solidFill>
                <a:schemeClr val="tx2">
                  <a:lumMod val="50000"/>
                </a:schemeClr>
              </a:solidFill>
            </p:grpSpPr>
            <p:sp>
              <p:nvSpPr>
                <p:cNvPr id="20" name="Arrow: Chevron 19">
                  <a:extLst>
                    <a:ext uri="{FF2B5EF4-FFF2-40B4-BE49-F238E27FC236}">
                      <a16:creationId xmlns:a16="http://schemas.microsoft.com/office/drawing/2014/main" id="{BBDD2573-C4F7-0F41-01F1-874A1A59CBB4}"/>
                    </a:ext>
                  </a:extLst>
                </p:cNvPr>
                <p:cNvSpPr/>
                <p:nvPr/>
              </p:nvSpPr>
              <p:spPr>
                <a:xfrm>
                  <a:off x="3500757" y="4491318"/>
                  <a:ext cx="525716" cy="42134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4E9212D-23F2-60B9-0D06-0D82A2222CAF}"/>
                    </a:ext>
                  </a:extLst>
                </p:cNvPr>
                <p:cNvSpPr/>
                <p:nvPr/>
              </p:nvSpPr>
              <p:spPr>
                <a:xfrm>
                  <a:off x="3815803" y="4491317"/>
                  <a:ext cx="421342" cy="42134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Arrow: Chevron 23">
                  <a:extLst>
                    <a:ext uri="{FF2B5EF4-FFF2-40B4-BE49-F238E27FC236}">
                      <a16:creationId xmlns:a16="http://schemas.microsoft.com/office/drawing/2014/main" id="{69613558-042F-62A6-9DBC-7F495732E0B6}"/>
                    </a:ext>
                  </a:extLst>
                </p:cNvPr>
                <p:cNvSpPr/>
                <p:nvPr/>
              </p:nvSpPr>
              <p:spPr>
                <a:xfrm>
                  <a:off x="4026473" y="4491317"/>
                  <a:ext cx="568300" cy="421341"/>
                </a:xfrm>
                <a:prstGeom prst="chevr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Arrow: Chevron 25">
                <a:extLst>
                  <a:ext uri="{FF2B5EF4-FFF2-40B4-BE49-F238E27FC236}">
                    <a16:creationId xmlns:a16="http://schemas.microsoft.com/office/drawing/2014/main" id="{A70FFAAD-5BEA-177C-6136-AD2E995EA5DF}"/>
                  </a:ext>
                </a:extLst>
              </p:cNvPr>
              <p:cNvSpPr/>
              <p:nvPr/>
            </p:nvSpPr>
            <p:spPr>
              <a:xfrm rot="5400000">
                <a:off x="3788802" y="4116083"/>
                <a:ext cx="834519" cy="421341"/>
              </a:xfrm>
              <a:prstGeom prst="chevron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B3BF641-C6DE-E855-7AF0-77C48BE3B682}"/>
                </a:ext>
              </a:extLst>
            </p:cNvPr>
            <p:cNvSpPr/>
            <p:nvPr/>
          </p:nvSpPr>
          <p:spPr>
            <a:xfrm>
              <a:off x="5495363" y="3381379"/>
              <a:ext cx="860612" cy="860612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FF3CDF-2A61-6C32-384B-BF2061AECBD5}"/>
                </a:ext>
              </a:extLst>
            </p:cNvPr>
            <p:cNvSpPr txBox="1"/>
            <p:nvPr/>
          </p:nvSpPr>
          <p:spPr>
            <a:xfrm>
              <a:off x="5575572" y="3627019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SLAM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12E56B-3A99-C60D-DFB6-62D0F99761CF}"/>
                </a:ext>
              </a:extLst>
            </p:cNvPr>
            <p:cNvCxnSpPr>
              <a:cxnSpLocks/>
            </p:cNvCxnSpPr>
            <p:nvPr/>
          </p:nvCxnSpPr>
          <p:spPr>
            <a:xfrm>
              <a:off x="6355975" y="3826296"/>
              <a:ext cx="627531" cy="6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Left Brace 34">
              <a:extLst>
                <a:ext uri="{FF2B5EF4-FFF2-40B4-BE49-F238E27FC236}">
                  <a16:creationId xmlns:a16="http://schemas.microsoft.com/office/drawing/2014/main" id="{FEEBFFDB-32EB-D27B-2E0D-A3BC441DC4EE}"/>
                </a:ext>
              </a:extLst>
            </p:cNvPr>
            <p:cNvSpPr/>
            <p:nvPr/>
          </p:nvSpPr>
          <p:spPr>
            <a:xfrm>
              <a:off x="7020178" y="3281777"/>
              <a:ext cx="288500" cy="112274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410AF6-6744-BF14-2C0E-4E5A56DD5685}"/>
                </a:ext>
              </a:extLst>
            </p:cNvPr>
            <p:cNvSpPr txBox="1"/>
            <p:nvPr/>
          </p:nvSpPr>
          <p:spPr>
            <a:xfrm>
              <a:off x="7336071" y="3214453"/>
              <a:ext cx="3163045" cy="1122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Robot’s Positions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b="1" dirty="0"/>
                <a:t>Map (+Occupancy grid map)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5890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573</Words>
  <Application>Microsoft Office PowerPoint</Application>
  <PresentationFormat>Widescreen</PresentationFormat>
  <Paragraphs>116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Britannic Bold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55</cp:revision>
  <dcterms:created xsi:type="dcterms:W3CDTF">2023-07-17T15:59:18Z</dcterms:created>
  <dcterms:modified xsi:type="dcterms:W3CDTF">2023-07-23T17:58:55Z</dcterms:modified>
</cp:coreProperties>
</file>